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5" r:id="rId2"/>
    <p:sldId id="284" r:id="rId3"/>
    <p:sldId id="258" r:id="rId4"/>
    <p:sldId id="259" r:id="rId5"/>
    <p:sldId id="280" r:id="rId6"/>
    <p:sldId id="269" r:id="rId7"/>
    <p:sldId id="281" r:id="rId8"/>
    <p:sldId id="266" r:id="rId9"/>
    <p:sldId id="268" r:id="rId10"/>
    <p:sldId id="262" r:id="rId11"/>
    <p:sldId id="263" r:id="rId12"/>
    <p:sldId id="271" r:id="rId13"/>
    <p:sldId id="272" r:id="rId14"/>
    <p:sldId id="273" r:id="rId15"/>
    <p:sldId id="282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6304" autoAdjust="0"/>
  </p:normalViewPr>
  <p:slideViewPr>
    <p:cSldViewPr snapToGrid="0">
      <p:cViewPr>
        <p:scale>
          <a:sx n="71" d="100"/>
          <a:sy n="71" d="100"/>
        </p:scale>
        <p:origin x="-26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DBCC4-3806-41B5-869D-6266483AB83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9501C-4C0A-4AAE-AC59-E6D23F60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9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71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9501C-4C0A-4AAE-AC59-E6D23F608C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17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9501C-4C0A-4AAE-AC59-E6D23F608C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57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060190" y="8978451"/>
            <a:ext cx="3105997" cy="472889"/>
          </a:xfrm>
          <a:prstGeom prst="rect">
            <a:avLst/>
          </a:prstGeom>
          <a:noFill/>
        </p:spPr>
        <p:txBody>
          <a:bodyPr lIns="93177" tIns="46589" rIns="93177" bIns="46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11268ED-104D-4A5F-80D7-3EB50AA19361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29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060190" y="8978451"/>
            <a:ext cx="3105997" cy="472889"/>
          </a:xfrm>
          <a:prstGeom prst="rect">
            <a:avLst/>
          </a:prstGeom>
          <a:noFill/>
        </p:spPr>
        <p:txBody>
          <a:bodyPr lIns="93177" tIns="46589" rIns="93177" bIns="46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11268ED-104D-4A5F-80D7-3EB50AA19361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26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A7E588-66A0-43DD-A774-D13128E7BDA9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873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baseline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production system determines the amount of work that an examiner is expected to perform in a given time frame.  The production goal is based on the number of examining hours, the complexity of the technology, and the examiner’s seniority.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baseline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 addition to meeting production goals, Examiners have to balance various priorities, including timeliness and quality.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9501C-4C0A-4AAE-AC59-E6D23F608C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25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48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78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9501C-4C0A-4AAE-AC59-E6D23F608C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38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9501C-4C0A-4AAE-AC59-E6D23F608C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5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9501C-4C0A-4AAE-AC59-E6D23F608C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96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9501C-4C0A-4AAE-AC59-E6D23F608C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4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9501C-4C0A-4AAE-AC59-E6D23F608C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12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2575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BC9D17-5C8C-465D-8143-9B4352FA00CE}" type="slidenum">
              <a:rPr lang="en-US" altLang="en-US">
                <a:solidFill>
                  <a:srgbClr val="000000"/>
                </a:solidFill>
                <a:latin typeface="Tahoma" panose="020B0604030504040204" pitchFamily="34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769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740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8259" y="5140273"/>
            <a:ext cx="12200260" cy="1717729"/>
          </a:xfrm>
          <a:custGeom>
            <a:avLst/>
            <a:gdLst>
              <a:gd name="connsiteX0" fmla="*/ 0 w 9144000"/>
              <a:gd name="connsiteY0" fmla="*/ 0 h 1762512"/>
              <a:gd name="connsiteX1" fmla="*/ 9144000 w 9144000"/>
              <a:gd name="connsiteY1" fmla="*/ 0 h 1762512"/>
              <a:gd name="connsiteX2" fmla="*/ 9144000 w 9144000"/>
              <a:gd name="connsiteY2" fmla="*/ 1762512 h 1762512"/>
              <a:gd name="connsiteX3" fmla="*/ 0 w 9144000"/>
              <a:gd name="connsiteY3" fmla="*/ 1762512 h 1762512"/>
              <a:gd name="connsiteX4" fmla="*/ 0 w 9144000"/>
              <a:gd name="connsiteY4" fmla="*/ 0 h 1762512"/>
              <a:gd name="connsiteX0" fmla="*/ 80537 w 9144000"/>
              <a:gd name="connsiteY0" fmla="*/ 613317 h 1762512"/>
              <a:gd name="connsiteX1" fmla="*/ 9144000 w 9144000"/>
              <a:gd name="connsiteY1" fmla="*/ 0 h 1762512"/>
              <a:gd name="connsiteX2" fmla="*/ 9144000 w 9144000"/>
              <a:gd name="connsiteY2" fmla="*/ 1762512 h 1762512"/>
              <a:gd name="connsiteX3" fmla="*/ 0 w 9144000"/>
              <a:gd name="connsiteY3" fmla="*/ 1762512 h 1762512"/>
              <a:gd name="connsiteX4" fmla="*/ 80537 w 9144000"/>
              <a:gd name="connsiteY4" fmla="*/ 613317 h 1762512"/>
              <a:gd name="connsiteX0" fmla="*/ 0 w 9150195"/>
              <a:gd name="connsiteY0" fmla="*/ 229219 h 1762512"/>
              <a:gd name="connsiteX1" fmla="*/ 9150195 w 9150195"/>
              <a:gd name="connsiteY1" fmla="*/ 0 h 1762512"/>
              <a:gd name="connsiteX2" fmla="*/ 9150195 w 9150195"/>
              <a:gd name="connsiteY2" fmla="*/ 1762512 h 1762512"/>
              <a:gd name="connsiteX3" fmla="*/ 6195 w 9150195"/>
              <a:gd name="connsiteY3" fmla="*/ 1762512 h 1762512"/>
              <a:gd name="connsiteX4" fmla="*/ 0 w 9150195"/>
              <a:gd name="connsiteY4" fmla="*/ 229219 h 1762512"/>
              <a:gd name="connsiteX0" fmla="*/ 0 w 9150195"/>
              <a:gd name="connsiteY0" fmla="*/ 229219 h 1762512"/>
              <a:gd name="connsiteX1" fmla="*/ 4161872 w 9150195"/>
              <a:gd name="connsiteY1" fmla="*/ 125335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  <a:gd name="connsiteX0" fmla="*/ 0 w 9150195"/>
              <a:gd name="connsiteY0" fmla="*/ 229219 h 1762512"/>
              <a:gd name="connsiteX1" fmla="*/ 3997718 w 9150195"/>
              <a:gd name="connsiteY1" fmla="*/ 1252784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  <a:gd name="connsiteX0" fmla="*/ 0 w 9150195"/>
              <a:gd name="connsiteY0" fmla="*/ 229219 h 1762512"/>
              <a:gd name="connsiteX1" fmla="*/ 3086234 w 9150195"/>
              <a:gd name="connsiteY1" fmla="*/ 475233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195" h="1762512">
                <a:moveTo>
                  <a:pt x="0" y="229219"/>
                </a:moveTo>
                <a:lnTo>
                  <a:pt x="3086234" y="475233"/>
                </a:lnTo>
                <a:lnTo>
                  <a:pt x="9150195" y="0"/>
                </a:lnTo>
                <a:lnTo>
                  <a:pt x="9150195" y="1762512"/>
                </a:lnTo>
                <a:lnTo>
                  <a:pt x="6195" y="1762512"/>
                </a:lnTo>
                <a:lnTo>
                  <a:pt x="0" y="229219"/>
                </a:lnTo>
                <a:close/>
              </a:path>
            </a:pathLst>
          </a:cu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60" dirty="0">
              <a:solidFill>
                <a:prstClr val="white"/>
              </a:solidFill>
            </a:endParaRPr>
          </a:p>
        </p:txBody>
      </p:sp>
      <p:pic>
        <p:nvPicPr>
          <p:cNvPr id="8" name="Picture 7" descr="USPTO-logo-reverse-stacked-500p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708" y="5641984"/>
            <a:ext cx="1785169" cy="795277"/>
          </a:xfrm>
          <a:prstGeom prst="rect">
            <a:avLst/>
          </a:prstGeom>
        </p:spPr>
      </p:pic>
      <p:sp>
        <p:nvSpPr>
          <p:cNvPr id="12" name="Rectangle 9"/>
          <p:cNvSpPr/>
          <p:nvPr userDrawn="1"/>
        </p:nvSpPr>
        <p:spPr>
          <a:xfrm>
            <a:off x="-1085" y="0"/>
            <a:ext cx="12192000" cy="453626"/>
          </a:xfrm>
          <a:custGeom>
            <a:avLst/>
            <a:gdLst>
              <a:gd name="connsiteX0" fmla="*/ 0 w 9144000"/>
              <a:gd name="connsiteY0" fmla="*/ 0 h 242186"/>
              <a:gd name="connsiteX1" fmla="*/ 9144000 w 9144000"/>
              <a:gd name="connsiteY1" fmla="*/ 0 h 242186"/>
              <a:gd name="connsiteX2" fmla="*/ 9144000 w 9144000"/>
              <a:gd name="connsiteY2" fmla="*/ 242186 h 242186"/>
              <a:gd name="connsiteX3" fmla="*/ 0 w 9144000"/>
              <a:gd name="connsiteY3" fmla="*/ 242186 h 242186"/>
              <a:gd name="connsiteX4" fmla="*/ 0 w 9144000"/>
              <a:gd name="connsiteY4" fmla="*/ 0 h 242186"/>
              <a:gd name="connsiteX0" fmla="*/ 0 w 9144000"/>
              <a:gd name="connsiteY0" fmla="*/ 0 h 472558"/>
              <a:gd name="connsiteX1" fmla="*/ 9144000 w 9144000"/>
              <a:gd name="connsiteY1" fmla="*/ 0 h 472558"/>
              <a:gd name="connsiteX2" fmla="*/ 9144000 w 9144000"/>
              <a:gd name="connsiteY2" fmla="*/ 242186 h 472558"/>
              <a:gd name="connsiteX3" fmla="*/ 6119628 w 9144000"/>
              <a:gd name="connsiteY3" fmla="*/ 472558 h 472558"/>
              <a:gd name="connsiteX4" fmla="*/ 0 w 9144000"/>
              <a:gd name="connsiteY4" fmla="*/ 0 h 47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472558">
                <a:moveTo>
                  <a:pt x="0" y="0"/>
                </a:moveTo>
                <a:lnTo>
                  <a:pt x="9144000" y="0"/>
                </a:lnTo>
                <a:lnTo>
                  <a:pt x="9144000" y="242186"/>
                </a:lnTo>
                <a:lnTo>
                  <a:pt x="6119628" y="472558"/>
                </a:lnTo>
                <a:lnTo>
                  <a:pt x="0" y="0"/>
                </a:lnTo>
                <a:close/>
              </a:path>
            </a:pathLst>
          </a:cu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6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135" y="3052729"/>
            <a:ext cx="11183736" cy="1295400"/>
          </a:xfrm>
        </p:spPr>
        <p:txBody>
          <a:bodyPr anchor="b">
            <a:normAutofit/>
          </a:bodyPr>
          <a:lstStyle>
            <a:lvl1pPr marL="0" indent="0" algn="r">
              <a:buNone/>
              <a:defRPr sz="3360">
                <a:solidFill>
                  <a:srgbClr val="898989"/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135" y="1395493"/>
            <a:ext cx="11183736" cy="1470025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3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9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98501"/>
            <a:ext cx="6815667" cy="5427664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860551"/>
            <a:ext cx="4011085" cy="4265615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698500"/>
            <a:ext cx="4011085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346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3299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60" dirty="0">
              <a:solidFill>
                <a:prstClr val="white"/>
              </a:solidFill>
            </a:endParaRPr>
          </a:p>
        </p:txBody>
      </p:sp>
      <p:pic>
        <p:nvPicPr>
          <p:cNvPr id="5" name="Picture 4" descr="USPTO-logo-reverse-stacked-1000p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273" y="2222544"/>
            <a:ext cx="5361468" cy="238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72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60" dirty="0">
              <a:solidFill>
                <a:prstClr val="white"/>
              </a:solidFill>
            </a:endParaRPr>
          </a:p>
        </p:txBody>
      </p:sp>
      <p:pic>
        <p:nvPicPr>
          <p:cNvPr id="4" name="Picture 3" descr="uspto_seal_1000px-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548" y="1100288"/>
            <a:ext cx="5174919" cy="465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5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nowledge_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4-20-2016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The Role of a Patent Examiner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49388-C918-4B12-8AF6-E9776CE9BB0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0972800" cy="54864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4"/>
            <a:r>
              <a:rPr lang="en-US" dirty="0"/>
              <a:t>Click to edit Master text styles</a:t>
            </a:r>
          </a:p>
          <a:p>
            <a:pPr lvl="5"/>
            <a:r>
              <a:rPr lang="en-US" dirty="0"/>
              <a:t>Second level</a:t>
            </a:r>
          </a:p>
          <a:p>
            <a:pPr lvl="6"/>
            <a:r>
              <a:rPr lang="en-US" dirty="0"/>
              <a:t>Third level</a:t>
            </a:r>
          </a:p>
          <a:p>
            <a:pPr lvl="7"/>
            <a:r>
              <a:rPr lang="en-US" dirty="0"/>
              <a:t>Fourth level</a:t>
            </a:r>
          </a:p>
          <a:p>
            <a:pPr lvl="8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11785600" cy="457200"/>
          </a:xfrm>
        </p:spPr>
        <p:txBody>
          <a:bodyPr/>
          <a:lstStyle>
            <a:lvl1pPr algn="l">
              <a:defRPr sz="288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554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A10E0-D248-41B5-872B-A3D0448D3D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295400"/>
            <a:ext cx="10972800" cy="4953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1379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4185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00E96-6F24-470B-A3E8-3FF23482DF0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8259" y="5140273"/>
            <a:ext cx="12200260" cy="1717729"/>
          </a:xfrm>
          <a:custGeom>
            <a:avLst/>
            <a:gdLst>
              <a:gd name="connsiteX0" fmla="*/ 0 w 9144000"/>
              <a:gd name="connsiteY0" fmla="*/ 0 h 1762512"/>
              <a:gd name="connsiteX1" fmla="*/ 9144000 w 9144000"/>
              <a:gd name="connsiteY1" fmla="*/ 0 h 1762512"/>
              <a:gd name="connsiteX2" fmla="*/ 9144000 w 9144000"/>
              <a:gd name="connsiteY2" fmla="*/ 1762512 h 1762512"/>
              <a:gd name="connsiteX3" fmla="*/ 0 w 9144000"/>
              <a:gd name="connsiteY3" fmla="*/ 1762512 h 1762512"/>
              <a:gd name="connsiteX4" fmla="*/ 0 w 9144000"/>
              <a:gd name="connsiteY4" fmla="*/ 0 h 1762512"/>
              <a:gd name="connsiteX0" fmla="*/ 80537 w 9144000"/>
              <a:gd name="connsiteY0" fmla="*/ 613317 h 1762512"/>
              <a:gd name="connsiteX1" fmla="*/ 9144000 w 9144000"/>
              <a:gd name="connsiteY1" fmla="*/ 0 h 1762512"/>
              <a:gd name="connsiteX2" fmla="*/ 9144000 w 9144000"/>
              <a:gd name="connsiteY2" fmla="*/ 1762512 h 1762512"/>
              <a:gd name="connsiteX3" fmla="*/ 0 w 9144000"/>
              <a:gd name="connsiteY3" fmla="*/ 1762512 h 1762512"/>
              <a:gd name="connsiteX4" fmla="*/ 80537 w 9144000"/>
              <a:gd name="connsiteY4" fmla="*/ 613317 h 1762512"/>
              <a:gd name="connsiteX0" fmla="*/ 0 w 9150195"/>
              <a:gd name="connsiteY0" fmla="*/ 229219 h 1762512"/>
              <a:gd name="connsiteX1" fmla="*/ 9150195 w 9150195"/>
              <a:gd name="connsiteY1" fmla="*/ 0 h 1762512"/>
              <a:gd name="connsiteX2" fmla="*/ 9150195 w 9150195"/>
              <a:gd name="connsiteY2" fmla="*/ 1762512 h 1762512"/>
              <a:gd name="connsiteX3" fmla="*/ 6195 w 9150195"/>
              <a:gd name="connsiteY3" fmla="*/ 1762512 h 1762512"/>
              <a:gd name="connsiteX4" fmla="*/ 0 w 9150195"/>
              <a:gd name="connsiteY4" fmla="*/ 229219 h 1762512"/>
              <a:gd name="connsiteX0" fmla="*/ 0 w 9150195"/>
              <a:gd name="connsiteY0" fmla="*/ 229219 h 1762512"/>
              <a:gd name="connsiteX1" fmla="*/ 4161872 w 9150195"/>
              <a:gd name="connsiteY1" fmla="*/ 125335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  <a:gd name="connsiteX0" fmla="*/ 0 w 9150195"/>
              <a:gd name="connsiteY0" fmla="*/ 229219 h 1762512"/>
              <a:gd name="connsiteX1" fmla="*/ 3997718 w 9150195"/>
              <a:gd name="connsiteY1" fmla="*/ 1252784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  <a:gd name="connsiteX0" fmla="*/ 0 w 9150195"/>
              <a:gd name="connsiteY0" fmla="*/ 229219 h 1762512"/>
              <a:gd name="connsiteX1" fmla="*/ 3086234 w 9150195"/>
              <a:gd name="connsiteY1" fmla="*/ 475233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195" h="1762512">
                <a:moveTo>
                  <a:pt x="0" y="229219"/>
                </a:moveTo>
                <a:lnTo>
                  <a:pt x="3086234" y="475233"/>
                </a:lnTo>
                <a:lnTo>
                  <a:pt x="9150195" y="0"/>
                </a:lnTo>
                <a:lnTo>
                  <a:pt x="9150195" y="1762512"/>
                </a:lnTo>
                <a:lnTo>
                  <a:pt x="6195" y="1762512"/>
                </a:lnTo>
                <a:lnTo>
                  <a:pt x="0" y="229219"/>
                </a:lnTo>
                <a:close/>
              </a:path>
            </a:pathLst>
          </a:cu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60" dirty="0">
              <a:solidFill>
                <a:prstClr val="white"/>
              </a:solidFill>
            </a:endParaRPr>
          </a:p>
        </p:txBody>
      </p:sp>
      <p:sp>
        <p:nvSpPr>
          <p:cNvPr id="12" name="Rectangle 9"/>
          <p:cNvSpPr/>
          <p:nvPr userDrawn="1"/>
        </p:nvSpPr>
        <p:spPr>
          <a:xfrm>
            <a:off x="-1085" y="0"/>
            <a:ext cx="12192000" cy="453626"/>
          </a:xfrm>
          <a:custGeom>
            <a:avLst/>
            <a:gdLst>
              <a:gd name="connsiteX0" fmla="*/ 0 w 9144000"/>
              <a:gd name="connsiteY0" fmla="*/ 0 h 242186"/>
              <a:gd name="connsiteX1" fmla="*/ 9144000 w 9144000"/>
              <a:gd name="connsiteY1" fmla="*/ 0 h 242186"/>
              <a:gd name="connsiteX2" fmla="*/ 9144000 w 9144000"/>
              <a:gd name="connsiteY2" fmla="*/ 242186 h 242186"/>
              <a:gd name="connsiteX3" fmla="*/ 0 w 9144000"/>
              <a:gd name="connsiteY3" fmla="*/ 242186 h 242186"/>
              <a:gd name="connsiteX4" fmla="*/ 0 w 9144000"/>
              <a:gd name="connsiteY4" fmla="*/ 0 h 242186"/>
              <a:gd name="connsiteX0" fmla="*/ 0 w 9144000"/>
              <a:gd name="connsiteY0" fmla="*/ 0 h 472558"/>
              <a:gd name="connsiteX1" fmla="*/ 9144000 w 9144000"/>
              <a:gd name="connsiteY1" fmla="*/ 0 h 472558"/>
              <a:gd name="connsiteX2" fmla="*/ 9144000 w 9144000"/>
              <a:gd name="connsiteY2" fmla="*/ 242186 h 472558"/>
              <a:gd name="connsiteX3" fmla="*/ 6119628 w 9144000"/>
              <a:gd name="connsiteY3" fmla="*/ 472558 h 472558"/>
              <a:gd name="connsiteX4" fmla="*/ 0 w 9144000"/>
              <a:gd name="connsiteY4" fmla="*/ 0 h 47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472558">
                <a:moveTo>
                  <a:pt x="0" y="0"/>
                </a:moveTo>
                <a:lnTo>
                  <a:pt x="9144000" y="0"/>
                </a:lnTo>
                <a:lnTo>
                  <a:pt x="9144000" y="242186"/>
                </a:lnTo>
                <a:lnTo>
                  <a:pt x="6119628" y="472558"/>
                </a:lnTo>
                <a:lnTo>
                  <a:pt x="0" y="0"/>
                </a:lnTo>
                <a:close/>
              </a:path>
            </a:pathLst>
          </a:cu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6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89889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32653"/>
            <a:ext cx="10363200" cy="1470025"/>
          </a:xfrm>
        </p:spPr>
        <p:txBody>
          <a:bodyPr>
            <a:normAutofit/>
          </a:bodyPr>
          <a:lstStyle>
            <a:lvl1pPr>
              <a:defRPr sz="4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nowledg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229360"/>
            <a:ext cx="10972800" cy="4958081"/>
          </a:xfrm>
        </p:spPr>
        <p:txBody>
          <a:bodyPr>
            <a:normAutofit/>
          </a:bodyPr>
          <a:lstStyle>
            <a:lvl1pPr marL="0" indent="0">
              <a:buNone/>
              <a:defRPr sz="2880"/>
            </a:lvl1pPr>
            <a:lvl2pPr marL="750570" indent="-342900"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53631"/>
            <a:ext cx="10972800" cy="572533"/>
          </a:xfrm>
        </p:spPr>
        <p:txBody>
          <a:bodyPr>
            <a:normAutofit/>
          </a:bodyPr>
          <a:lstStyle>
            <a:lvl1pPr algn="l">
              <a:defRPr sz="2880"/>
            </a:lvl1pPr>
          </a:lstStyle>
          <a:p>
            <a:r>
              <a:rPr lang="en-US" dirty="0"/>
              <a:t>Knowledge Check </a:t>
            </a:r>
          </a:p>
        </p:txBody>
      </p:sp>
    </p:spTree>
    <p:extLst>
      <p:ext uri="{BB962C8B-B14F-4D97-AF65-F5344CB8AC3E}">
        <p14:creationId xmlns:p14="http://schemas.microsoft.com/office/powerpoint/2010/main" val="141964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37102"/>
            <a:ext cx="10972800" cy="4450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0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one lin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4923"/>
            <a:ext cx="10972800" cy="49225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3626"/>
            <a:ext cx="10972800" cy="64365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3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4400" y="3189889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532653"/>
            <a:ext cx="10363200" cy="1470025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3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0"/>
            <a:ext cx="5384800" cy="455676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4800" cy="455676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6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1" y="2581294"/>
            <a:ext cx="5389032" cy="3603625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1" y="1625603"/>
            <a:ext cx="5389032" cy="955691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6" y="2581294"/>
            <a:ext cx="5386919" cy="3603625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1625603"/>
            <a:ext cx="5386919" cy="955691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5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-1085" y="0"/>
            <a:ext cx="12192000" cy="453626"/>
          </a:xfrm>
          <a:custGeom>
            <a:avLst/>
            <a:gdLst>
              <a:gd name="connsiteX0" fmla="*/ 0 w 9144000"/>
              <a:gd name="connsiteY0" fmla="*/ 0 h 242186"/>
              <a:gd name="connsiteX1" fmla="*/ 9144000 w 9144000"/>
              <a:gd name="connsiteY1" fmla="*/ 0 h 242186"/>
              <a:gd name="connsiteX2" fmla="*/ 9144000 w 9144000"/>
              <a:gd name="connsiteY2" fmla="*/ 242186 h 242186"/>
              <a:gd name="connsiteX3" fmla="*/ 0 w 9144000"/>
              <a:gd name="connsiteY3" fmla="*/ 242186 h 242186"/>
              <a:gd name="connsiteX4" fmla="*/ 0 w 9144000"/>
              <a:gd name="connsiteY4" fmla="*/ 0 h 242186"/>
              <a:gd name="connsiteX0" fmla="*/ 0 w 9144000"/>
              <a:gd name="connsiteY0" fmla="*/ 0 h 472558"/>
              <a:gd name="connsiteX1" fmla="*/ 9144000 w 9144000"/>
              <a:gd name="connsiteY1" fmla="*/ 0 h 472558"/>
              <a:gd name="connsiteX2" fmla="*/ 9144000 w 9144000"/>
              <a:gd name="connsiteY2" fmla="*/ 242186 h 472558"/>
              <a:gd name="connsiteX3" fmla="*/ 6119628 w 9144000"/>
              <a:gd name="connsiteY3" fmla="*/ 472558 h 472558"/>
              <a:gd name="connsiteX4" fmla="*/ 0 w 9144000"/>
              <a:gd name="connsiteY4" fmla="*/ 0 h 47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472558">
                <a:moveTo>
                  <a:pt x="0" y="0"/>
                </a:moveTo>
                <a:lnTo>
                  <a:pt x="9144000" y="0"/>
                </a:lnTo>
                <a:lnTo>
                  <a:pt x="9144000" y="242186"/>
                </a:lnTo>
                <a:lnTo>
                  <a:pt x="6119628" y="472558"/>
                </a:lnTo>
                <a:lnTo>
                  <a:pt x="0" y="0"/>
                </a:lnTo>
                <a:close/>
              </a:path>
            </a:pathLst>
          </a:custGeom>
          <a:solidFill>
            <a:srgbClr val="164469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6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986"/>
            <a:ext cx="1422400" cy="36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4-20-2016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18271" y="6356986"/>
            <a:ext cx="7755464" cy="36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The Role of a Patent Examiner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160000" y="6356986"/>
            <a:ext cx="1422400" cy="36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7101"/>
            <a:ext cx="10972800" cy="4389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3626"/>
            <a:ext cx="10972800" cy="115231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2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548640" rtl="0" eaLnBrk="1" latinLnBrk="0" hangingPunct="1">
        <a:spcBef>
          <a:spcPct val="0"/>
        </a:spcBef>
        <a:buNone/>
        <a:defRPr sz="3840" b="1" kern="1200">
          <a:solidFill>
            <a:schemeClr val="tx1"/>
          </a:solidFill>
          <a:latin typeface="Segoe UI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360" kern="1200">
          <a:solidFill>
            <a:schemeClr val="tx1"/>
          </a:solidFill>
          <a:latin typeface="Segoe UI"/>
          <a:ea typeface="+mn-ea"/>
          <a:cs typeface="+mn-cs"/>
        </a:defRPr>
      </a:lvl1pPr>
      <a:lvl2pPr marL="821056" indent="-342900" algn="l" defTabSz="548640" rtl="0" eaLnBrk="1" latinLnBrk="0" hangingPunct="1">
        <a:spcBef>
          <a:spcPct val="20000"/>
        </a:spcBef>
        <a:buFont typeface="Arial"/>
        <a:buChar char="–"/>
        <a:defRPr sz="2880" kern="1200">
          <a:solidFill>
            <a:schemeClr val="tx1"/>
          </a:solidFill>
          <a:latin typeface="Segoe UI"/>
          <a:ea typeface="+mn-ea"/>
          <a:cs typeface="+mn-cs"/>
        </a:defRPr>
      </a:lvl2pPr>
      <a:lvl3pPr marL="109728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Segoe UI"/>
          <a:ea typeface="+mn-ea"/>
          <a:cs typeface="+mn-cs"/>
        </a:defRPr>
      </a:lvl3pPr>
      <a:lvl4pPr marL="1514476" indent="-274320" algn="l" defTabSz="548640" rtl="0" eaLnBrk="1" latinLnBrk="0" hangingPunct="1">
        <a:spcBef>
          <a:spcPct val="20000"/>
        </a:spcBef>
        <a:buFont typeface="Arial"/>
        <a:buChar char="–"/>
        <a:defRPr sz="2160" kern="1200">
          <a:solidFill>
            <a:schemeClr val="tx1"/>
          </a:solidFill>
          <a:latin typeface="Segoe UI"/>
          <a:ea typeface="+mn-ea"/>
          <a:cs typeface="+mn-cs"/>
        </a:defRPr>
      </a:lvl4pPr>
      <a:lvl5pPr marL="1849756" indent="-274320" algn="l" defTabSz="548640" rtl="0" eaLnBrk="1" latinLnBrk="0" hangingPunct="1">
        <a:spcBef>
          <a:spcPct val="20000"/>
        </a:spcBef>
        <a:buFont typeface="Arial"/>
        <a:buChar char="»"/>
        <a:defRPr sz="2160" kern="1200">
          <a:solidFill>
            <a:schemeClr val="tx1"/>
          </a:solidFill>
          <a:latin typeface="Segoe UI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94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Production Goal Calculation: Expected Production Units For 100% of Goal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599" y="3195855"/>
            <a:ext cx="4080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(# of Examining Hours)</a:t>
            </a:r>
            <a:endParaRPr lang="en-US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057563" y="3958392"/>
            <a:ext cx="4343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(</a:t>
            </a:r>
            <a:r>
              <a:rPr lang="en-US" sz="2800" b="1" i="1" dirty="0" smtClean="0"/>
              <a:t>Technology Complexity)</a:t>
            </a:r>
            <a:endParaRPr lang="en-US" sz="2800" b="1" i="1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21208" y="3863067"/>
            <a:ext cx="7260336" cy="10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8077579" y="3805992"/>
            <a:ext cx="481263" cy="152400"/>
            <a:chOff x="8855242" y="3689274"/>
            <a:chExt cx="481263" cy="1524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8855242" y="3689274"/>
              <a:ext cx="48126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855242" y="3841674"/>
              <a:ext cx="48126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8620463" y="3525222"/>
            <a:ext cx="3166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"X" </a:t>
            </a:r>
            <a:r>
              <a:rPr lang="en-US" sz="2800" b="1" i="1" dirty="0" err="1" smtClean="0"/>
              <a:t>BDs</a:t>
            </a:r>
            <a:r>
              <a:rPr lang="en-US" sz="2800" b="1" i="1" dirty="0" smtClean="0"/>
              <a:t>* Needed </a:t>
            </a:r>
          </a:p>
          <a:p>
            <a:r>
              <a:rPr lang="en-US" sz="2800" b="1" i="1" dirty="0" smtClean="0"/>
              <a:t>For 100% of Goal</a:t>
            </a:r>
            <a:endParaRPr lang="en-US" sz="28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09599" y="5395912"/>
            <a:ext cx="7921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*BD is "Balanced Disposal" or  "Production Unit" and equals 2 Counts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0475" y="3195855"/>
            <a:ext cx="3349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/>
              <a:t>* (Seniority Factor)</a:t>
            </a:r>
          </a:p>
        </p:txBody>
      </p:sp>
    </p:spTree>
    <p:extLst>
      <p:ext uri="{BB962C8B-B14F-4D97-AF65-F5344CB8AC3E}">
        <p14:creationId xmlns:p14="http://schemas.microsoft.com/office/powerpoint/2010/main" val="412824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000000"/>
                </a:solidFill>
                <a:cs typeface="Arial" charset="0"/>
              </a:rPr>
              <a:t>Example:  100% Bi-Weekly</a:t>
            </a:r>
            <a:r>
              <a:rPr lang="en-US" altLang="en-US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cs typeface="Arial" charset="0"/>
              </a:rPr>
              <a:t>Production Goal for</a:t>
            </a:r>
            <a:br>
              <a:rPr lang="en-US" altLang="en-US" dirty="0" smtClean="0">
                <a:solidFill>
                  <a:srgbClr val="000000"/>
                </a:solidFill>
                <a:cs typeface="Arial" charset="0"/>
              </a:rPr>
            </a:br>
            <a:r>
              <a:rPr lang="en-US" altLang="en-US" dirty="0" smtClean="0">
                <a:solidFill>
                  <a:srgbClr val="000000"/>
                </a:solidFill>
                <a:cs typeface="Arial" charset="0"/>
              </a:rPr>
              <a:t>GS-7, GS-12 and GS-14 Examiners:</a:t>
            </a: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36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89154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8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371600" indent="-27432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920240" indent="-27432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468880" indent="-27432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301752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356616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411480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466344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fld id="{1044EC05-628E-47D0-A143-0E22B1EE8B35}" type="slidenum">
              <a:rPr lang="en-US" altLang="en-US" sz="1680">
                <a:solidFill>
                  <a:srgbClr val="898989"/>
                </a:solidFill>
                <a:ea typeface="Segoe UI" panose="020B0502040204020203" pitchFamily="34" charset="0"/>
                <a:cs typeface="Arial" panose="020B0604020202020204" pitchFamily="34" charset="0"/>
              </a:rPr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680">
              <a:solidFill>
                <a:srgbClr val="898989"/>
              </a:solidFill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8240" y="1600200"/>
            <a:ext cx="9875520" cy="1356360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60" dirty="0">
                <a:solidFill>
                  <a:srgbClr val="000000"/>
                </a:solidFill>
              </a:rPr>
              <a:t>All three examiners have the same number of examining hours (72) and the same GS-12 </a:t>
            </a:r>
            <a:r>
              <a:rPr lang="en-US" sz="3360" dirty="0" smtClean="0">
                <a:solidFill>
                  <a:srgbClr val="000000"/>
                </a:solidFill>
              </a:rPr>
              <a:t>Technology Complexity </a:t>
            </a:r>
            <a:r>
              <a:rPr lang="en-US" sz="3360" dirty="0">
                <a:solidFill>
                  <a:srgbClr val="000000"/>
                </a:solidFill>
              </a:rPr>
              <a:t>(</a:t>
            </a:r>
            <a:r>
              <a:rPr lang="en-US" sz="3360" dirty="0" smtClean="0">
                <a:solidFill>
                  <a:srgbClr val="000000"/>
                </a:solidFill>
              </a:rPr>
              <a:t>16.6 hours/BD):</a:t>
            </a:r>
            <a:endParaRPr lang="en-US" sz="336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655256" y="3104711"/>
            <a:ext cx="1205779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60" dirty="0">
                <a:solidFill>
                  <a:srgbClr val="008000"/>
                </a:solidFill>
              </a:rPr>
              <a:t>GS-7: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2546670" y="5697417"/>
            <a:ext cx="1438214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60" dirty="0">
                <a:solidFill>
                  <a:srgbClr val="FF0000"/>
                </a:solidFill>
              </a:rPr>
              <a:t>GS-14: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2546670" y="4272477"/>
            <a:ext cx="1438214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60" dirty="0">
                <a:solidFill>
                  <a:srgbClr val="CC00CC"/>
                </a:solidFill>
              </a:rPr>
              <a:t>GS-12: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274888" y="2678113"/>
            <a:ext cx="7146926" cy="3854449"/>
            <a:chOff x="1433" y="1687"/>
            <a:chExt cx="4502" cy="242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33" y="1687"/>
              <a:ext cx="4502" cy="2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433" y="1692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234" y="1927"/>
              <a:ext cx="76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72 x </a:t>
              </a: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anose="02020603050405020304" pitchFamily="18" charset="0"/>
                </a:rPr>
                <a:t>0.7</a:t>
              </a: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 x 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775" y="1876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310" y="2057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358" y="2057"/>
              <a:ext cx="226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502" y="2057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55" y="2057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001" y="2057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346" y="2057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692" y="2057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038" y="2057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383" y="2057"/>
              <a:ext cx="23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=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541" y="2057"/>
              <a:ext cx="20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anose="02020603050405020304" pitchFamily="18" charset="0"/>
                </a:rPr>
                <a:t>6.1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782" y="2057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830" y="2059"/>
              <a:ext cx="6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Counts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395" y="2059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6565AC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3509" y="2201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16.6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386" y="2245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530" y="2245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6565AC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818" y="2245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866" y="2245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3" name="Rectangle 31"/>
            <p:cNvSpPr>
              <a:spLocks noChangeArrowheads="1"/>
            </p:cNvSpPr>
            <p:nvPr/>
          </p:nvSpPr>
          <p:spPr bwMode="auto">
            <a:xfrm>
              <a:off x="4164" y="2245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6565AC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5" name="Rectangle 32"/>
            <p:cNvSpPr>
              <a:spLocks noChangeArrowheads="1"/>
            </p:cNvSpPr>
            <p:nvPr/>
          </p:nvSpPr>
          <p:spPr bwMode="auto">
            <a:xfrm>
              <a:off x="1433" y="2428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7" name="Rectangle 33"/>
            <p:cNvSpPr>
              <a:spLocks noChangeArrowheads="1"/>
            </p:cNvSpPr>
            <p:nvPr/>
          </p:nvSpPr>
          <p:spPr bwMode="auto">
            <a:xfrm>
              <a:off x="3234" y="2612"/>
              <a:ext cx="76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72 x </a:t>
              </a: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CC00CC"/>
                  </a:solidFill>
                  <a:effectLst/>
                  <a:latin typeface="Times New Roman" panose="02020603050405020304" pitchFamily="18" charset="0"/>
                </a:rPr>
                <a:t>1.0</a:t>
              </a: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 x 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69" name="Rectangle 34"/>
            <p:cNvSpPr>
              <a:spLocks noChangeArrowheads="1"/>
            </p:cNvSpPr>
            <p:nvPr/>
          </p:nvSpPr>
          <p:spPr bwMode="auto">
            <a:xfrm>
              <a:off x="3775" y="2612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0" name="Rectangle 35"/>
            <p:cNvSpPr>
              <a:spLocks noChangeArrowheads="1"/>
            </p:cNvSpPr>
            <p:nvPr/>
          </p:nvSpPr>
          <p:spPr bwMode="auto">
            <a:xfrm>
              <a:off x="3822" y="2612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1" name="Rectangle 36"/>
            <p:cNvSpPr>
              <a:spLocks noChangeArrowheads="1"/>
            </p:cNvSpPr>
            <p:nvPr/>
          </p:nvSpPr>
          <p:spPr bwMode="auto">
            <a:xfrm>
              <a:off x="2381" y="279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2" name="Rectangle 37"/>
            <p:cNvSpPr>
              <a:spLocks noChangeArrowheads="1"/>
            </p:cNvSpPr>
            <p:nvPr/>
          </p:nvSpPr>
          <p:spPr bwMode="auto">
            <a:xfrm>
              <a:off x="2429" y="279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3" name="Rectangle 38"/>
            <p:cNvSpPr>
              <a:spLocks noChangeArrowheads="1"/>
            </p:cNvSpPr>
            <p:nvPr/>
          </p:nvSpPr>
          <p:spPr bwMode="auto">
            <a:xfrm>
              <a:off x="2727" y="279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4" name="Rectangle 39"/>
            <p:cNvSpPr>
              <a:spLocks noChangeArrowheads="1"/>
            </p:cNvSpPr>
            <p:nvPr/>
          </p:nvSpPr>
          <p:spPr bwMode="auto">
            <a:xfrm>
              <a:off x="3072" y="279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5" name="Rectangle 40"/>
            <p:cNvSpPr>
              <a:spLocks noChangeArrowheads="1"/>
            </p:cNvSpPr>
            <p:nvPr/>
          </p:nvSpPr>
          <p:spPr bwMode="auto">
            <a:xfrm>
              <a:off x="3418" y="279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6" name="Rectangle 41"/>
            <p:cNvSpPr>
              <a:spLocks noChangeArrowheads="1"/>
            </p:cNvSpPr>
            <p:nvPr/>
          </p:nvSpPr>
          <p:spPr bwMode="auto">
            <a:xfrm>
              <a:off x="3763" y="279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7" name="Rectangle 42"/>
            <p:cNvSpPr>
              <a:spLocks noChangeArrowheads="1"/>
            </p:cNvSpPr>
            <p:nvPr/>
          </p:nvSpPr>
          <p:spPr bwMode="auto">
            <a:xfrm>
              <a:off x="4109" y="279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8" name="Rectangle 43"/>
            <p:cNvSpPr>
              <a:spLocks noChangeArrowheads="1"/>
            </p:cNvSpPr>
            <p:nvPr/>
          </p:nvSpPr>
          <p:spPr bwMode="auto">
            <a:xfrm>
              <a:off x="4455" y="2795"/>
              <a:ext cx="23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=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9" name="Rectangle 44"/>
            <p:cNvSpPr>
              <a:spLocks noChangeArrowheads="1"/>
            </p:cNvSpPr>
            <p:nvPr/>
          </p:nvSpPr>
          <p:spPr bwMode="auto">
            <a:xfrm>
              <a:off x="4612" y="2795"/>
              <a:ext cx="20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CC00CC"/>
                  </a:solidFill>
                  <a:effectLst/>
                  <a:latin typeface="Times New Roman" panose="02020603050405020304" pitchFamily="18" charset="0"/>
                </a:rPr>
                <a:t>8.7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80" name="Rectangle 45"/>
            <p:cNvSpPr>
              <a:spLocks noChangeArrowheads="1"/>
            </p:cNvSpPr>
            <p:nvPr/>
          </p:nvSpPr>
          <p:spPr bwMode="auto">
            <a:xfrm>
              <a:off x="4709" y="279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CC00CC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81" name="Rectangle 46"/>
            <p:cNvSpPr>
              <a:spLocks noChangeArrowheads="1"/>
            </p:cNvSpPr>
            <p:nvPr/>
          </p:nvSpPr>
          <p:spPr bwMode="auto">
            <a:xfrm>
              <a:off x="4833" y="2789"/>
              <a:ext cx="6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Counts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82" name="Rectangle 47"/>
            <p:cNvSpPr>
              <a:spLocks noChangeArrowheads="1"/>
            </p:cNvSpPr>
            <p:nvPr/>
          </p:nvSpPr>
          <p:spPr bwMode="auto">
            <a:xfrm>
              <a:off x="5322" y="2797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84" name="Rectangle 49"/>
            <p:cNvSpPr>
              <a:spLocks noChangeArrowheads="1"/>
            </p:cNvSpPr>
            <p:nvPr/>
          </p:nvSpPr>
          <p:spPr bwMode="auto">
            <a:xfrm>
              <a:off x="3386" y="2981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85" name="Rectangle 50"/>
            <p:cNvSpPr>
              <a:spLocks noChangeArrowheads="1"/>
            </p:cNvSpPr>
            <p:nvPr/>
          </p:nvSpPr>
          <p:spPr bwMode="auto">
            <a:xfrm>
              <a:off x="3434" y="2981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6565AC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88" name="Rectangle 53"/>
            <p:cNvSpPr>
              <a:spLocks noChangeArrowheads="1"/>
            </p:cNvSpPr>
            <p:nvPr/>
          </p:nvSpPr>
          <p:spPr bwMode="auto">
            <a:xfrm>
              <a:off x="3866" y="2981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91" name="Rectangle 56"/>
            <p:cNvSpPr>
              <a:spLocks noChangeArrowheads="1"/>
            </p:cNvSpPr>
            <p:nvPr/>
          </p:nvSpPr>
          <p:spPr bwMode="auto">
            <a:xfrm>
              <a:off x="4164" y="2981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6565AC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92" name="Rectangle 57"/>
            <p:cNvSpPr>
              <a:spLocks noChangeArrowheads="1"/>
            </p:cNvSpPr>
            <p:nvPr/>
          </p:nvSpPr>
          <p:spPr bwMode="auto">
            <a:xfrm>
              <a:off x="3679" y="3165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93" name="Rectangle 58"/>
            <p:cNvSpPr>
              <a:spLocks noChangeArrowheads="1"/>
            </p:cNvSpPr>
            <p:nvPr/>
          </p:nvSpPr>
          <p:spPr bwMode="auto">
            <a:xfrm>
              <a:off x="1433" y="3349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94" name="Rectangle 59"/>
            <p:cNvSpPr>
              <a:spLocks noChangeArrowheads="1"/>
            </p:cNvSpPr>
            <p:nvPr/>
          </p:nvSpPr>
          <p:spPr bwMode="auto">
            <a:xfrm>
              <a:off x="3193" y="3533"/>
              <a:ext cx="84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72 x </a:t>
              </a: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1.35</a:t>
              </a: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 x 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95" name="Rectangle 60"/>
            <p:cNvSpPr>
              <a:spLocks noChangeArrowheads="1"/>
            </p:cNvSpPr>
            <p:nvPr/>
          </p:nvSpPr>
          <p:spPr bwMode="auto">
            <a:xfrm>
              <a:off x="3775" y="3533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97" name="Rectangle 62"/>
            <p:cNvSpPr>
              <a:spLocks noChangeArrowheads="1"/>
            </p:cNvSpPr>
            <p:nvPr/>
          </p:nvSpPr>
          <p:spPr bwMode="auto">
            <a:xfrm>
              <a:off x="2261" y="371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98" name="Rectangle 63"/>
            <p:cNvSpPr>
              <a:spLocks noChangeArrowheads="1"/>
            </p:cNvSpPr>
            <p:nvPr/>
          </p:nvSpPr>
          <p:spPr bwMode="auto">
            <a:xfrm>
              <a:off x="2310" y="371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99" name="Rectangle 64"/>
            <p:cNvSpPr>
              <a:spLocks noChangeArrowheads="1"/>
            </p:cNvSpPr>
            <p:nvPr/>
          </p:nvSpPr>
          <p:spPr bwMode="auto">
            <a:xfrm>
              <a:off x="2607" y="371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0" name="Rectangle 65"/>
            <p:cNvSpPr>
              <a:spLocks noChangeArrowheads="1"/>
            </p:cNvSpPr>
            <p:nvPr/>
          </p:nvSpPr>
          <p:spPr bwMode="auto">
            <a:xfrm>
              <a:off x="2952" y="371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1" name="Rectangle 66"/>
            <p:cNvSpPr>
              <a:spLocks noChangeArrowheads="1"/>
            </p:cNvSpPr>
            <p:nvPr/>
          </p:nvSpPr>
          <p:spPr bwMode="auto">
            <a:xfrm>
              <a:off x="3298" y="371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2" name="Rectangle 67"/>
            <p:cNvSpPr>
              <a:spLocks noChangeArrowheads="1"/>
            </p:cNvSpPr>
            <p:nvPr/>
          </p:nvSpPr>
          <p:spPr bwMode="auto">
            <a:xfrm>
              <a:off x="3644" y="371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3" name="Rectangle 68"/>
            <p:cNvSpPr>
              <a:spLocks noChangeArrowheads="1"/>
            </p:cNvSpPr>
            <p:nvPr/>
          </p:nvSpPr>
          <p:spPr bwMode="auto">
            <a:xfrm>
              <a:off x="3989" y="3715"/>
              <a:ext cx="1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4" name="Rectangle 69"/>
            <p:cNvSpPr>
              <a:spLocks noChangeArrowheads="1"/>
            </p:cNvSpPr>
            <p:nvPr/>
          </p:nvSpPr>
          <p:spPr bwMode="auto">
            <a:xfrm>
              <a:off x="4335" y="3715"/>
              <a:ext cx="23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=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5" name="Rectangle 70"/>
            <p:cNvSpPr>
              <a:spLocks noChangeArrowheads="1"/>
            </p:cNvSpPr>
            <p:nvPr/>
          </p:nvSpPr>
          <p:spPr bwMode="auto">
            <a:xfrm>
              <a:off x="4493" y="3715"/>
              <a:ext cx="31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11.7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6" name="Rectangle 71"/>
            <p:cNvSpPr>
              <a:spLocks noChangeArrowheads="1"/>
            </p:cNvSpPr>
            <p:nvPr/>
          </p:nvSpPr>
          <p:spPr bwMode="auto">
            <a:xfrm>
              <a:off x="4877" y="3717"/>
              <a:ext cx="6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Counts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7" name="Rectangle 72"/>
            <p:cNvSpPr>
              <a:spLocks noChangeArrowheads="1"/>
            </p:cNvSpPr>
            <p:nvPr/>
          </p:nvSpPr>
          <p:spPr bwMode="auto">
            <a:xfrm>
              <a:off x="5442" y="3717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8" name="Rectangle 73"/>
            <p:cNvSpPr>
              <a:spLocks noChangeArrowheads="1"/>
            </p:cNvSpPr>
            <p:nvPr/>
          </p:nvSpPr>
          <p:spPr bwMode="auto">
            <a:xfrm>
              <a:off x="3509" y="3842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16.6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09" name="Rectangle 74"/>
            <p:cNvSpPr>
              <a:spLocks noChangeArrowheads="1"/>
            </p:cNvSpPr>
            <p:nvPr/>
          </p:nvSpPr>
          <p:spPr bwMode="auto">
            <a:xfrm>
              <a:off x="3337" y="3902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6565AC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12" name="Rectangle 77"/>
            <p:cNvSpPr>
              <a:spLocks noChangeArrowheads="1"/>
            </p:cNvSpPr>
            <p:nvPr/>
          </p:nvSpPr>
          <p:spPr bwMode="auto">
            <a:xfrm>
              <a:off x="3866" y="3902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13" name="Rectangle 78"/>
            <p:cNvSpPr>
              <a:spLocks noChangeArrowheads="1"/>
            </p:cNvSpPr>
            <p:nvPr/>
          </p:nvSpPr>
          <p:spPr bwMode="auto">
            <a:xfrm>
              <a:off x="3913" y="3902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5252A3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16" name="Rectangle 81"/>
            <p:cNvSpPr>
              <a:spLocks noChangeArrowheads="1"/>
            </p:cNvSpPr>
            <p:nvPr/>
          </p:nvSpPr>
          <p:spPr bwMode="auto">
            <a:xfrm>
              <a:off x="4264" y="3902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smtClean="0">
                  <a:ln>
                    <a:noFill/>
                  </a:ln>
                  <a:solidFill>
                    <a:srgbClr val="6565AC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17" name="Rectangle 82"/>
            <p:cNvSpPr>
              <a:spLocks noChangeArrowheads="1"/>
            </p:cNvSpPr>
            <p:nvPr/>
          </p:nvSpPr>
          <p:spPr bwMode="auto">
            <a:xfrm>
              <a:off x="2957" y="2151"/>
              <a:ext cx="1317" cy="18"/>
            </a:xfrm>
            <a:prstGeom prst="rect">
              <a:avLst/>
            </a:prstGeom>
            <a:solidFill>
              <a:srgbClr val="002060"/>
            </a:solidFill>
            <a:ln w="0" cap="flat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8" name="Rectangle 83"/>
            <p:cNvSpPr>
              <a:spLocks noChangeArrowheads="1"/>
            </p:cNvSpPr>
            <p:nvPr/>
          </p:nvSpPr>
          <p:spPr bwMode="auto">
            <a:xfrm>
              <a:off x="2929" y="2887"/>
              <a:ext cx="1375" cy="18"/>
            </a:xfrm>
            <a:prstGeom prst="rect">
              <a:avLst/>
            </a:prstGeom>
            <a:solidFill>
              <a:srgbClr val="002060"/>
            </a:solidFill>
            <a:ln w="0" cap="flat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9" name="Rectangle 84"/>
            <p:cNvSpPr>
              <a:spLocks noChangeArrowheads="1"/>
            </p:cNvSpPr>
            <p:nvPr/>
          </p:nvSpPr>
          <p:spPr bwMode="auto">
            <a:xfrm>
              <a:off x="2983" y="3805"/>
              <a:ext cx="1266" cy="18"/>
            </a:xfrm>
            <a:prstGeom prst="rect">
              <a:avLst/>
            </a:prstGeom>
            <a:solidFill>
              <a:srgbClr val="002060"/>
            </a:solidFill>
            <a:ln w="0" cap="flat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48"/>
            <p:cNvSpPr>
              <a:spLocks noChangeArrowheads="1"/>
            </p:cNvSpPr>
            <p:nvPr/>
          </p:nvSpPr>
          <p:spPr bwMode="auto">
            <a:xfrm>
              <a:off x="3509" y="2933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</a:rPr>
                <a:t>16.6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12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36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89154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8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371600" indent="-27432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920240" indent="-27432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468880" indent="-27432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301752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356616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411480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466344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fld id="{DE53F0A5-E2BF-46D3-A245-EE342E640D36}" type="slidenum">
              <a:rPr lang="en-US" altLang="en-US" sz="1680">
                <a:solidFill>
                  <a:srgbClr val="898989"/>
                </a:solidFill>
                <a:cs typeface="Arial" panose="020B0604020202020204" pitchFamily="34" charset="0"/>
              </a:rPr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68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995680" y="1403986"/>
            <a:ext cx="9875520" cy="49530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solidFill>
                  <a:srgbClr val="000000"/>
                </a:solidFill>
                <a:cs typeface="Arial" charset="0"/>
              </a:rPr>
              <a:t>In addition to completing work to meet production requirements, examiners must do their work in a timely manner.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solidFill>
                  <a:srgbClr val="000000"/>
                </a:solidFill>
                <a:cs typeface="Arial" charset="0"/>
              </a:rPr>
              <a:t>Workflow (Docket Management) system aligns examiner priorities with statutory requirements.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61" name="Title 1"/>
          <p:cNvSpPr>
            <a:spLocks noGrp="1"/>
          </p:cNvSpPr>
          <p:nvPr>
            <p:ph type="title"/>
          </p:nvPr>
        </p:nvSpPr>
        <p:spPr>
          <a:xfrm>
            <a:off x="1158240" y="453391"/>
            <a:ext cx="9875520" cy="68961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000000"/>
                </a:solidFill>
                <a:cs typeface="Arial" charset="0"/>
              </a:rPr>
              <a:t>Examiners balance multiple priorities</a:t>
            </a:r>
          </a:p>
        </p:txBody>
      </p:sp>
    </p:spTree>
    <p:extLst>
      <p:ext uri="{BB962C8B-B14F-4D97-AF65-F5344CB8AC3E}">
        <p14:creationId xmlns:p14="http://schemas.microsoft.com/office/powerpoint/2010/main" val="11744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36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89154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8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371600" indent="-27432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920240" indent="-27432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468880" indent="-27432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301752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356616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411480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466344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fld id="{DE53F0A5-E2BF-46D3-A245-EE342E640D36}" type="slidenum">
              <a:rPr lang="en-US" altLang="en-US" sz="1680">
                <a:solidFill>
                  <a:srgbClr val="898989"/>
                </a:solidFill>
                <a:cs typeface="Arial" panose="020B0604020202020204" pitchFamily="34" charset="0"/>
              </a:rPr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68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9875520" cy="49530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880" dirty="0">
                <a:solidFill>
                  <a:srgbClr val="000000"/>
                </a:solidFill>
                <a:cs typeface="Arial" charset="0"/>
              </a:rPr>
              <a:t>Provides an objective measure of the timeliness and flow of patent applications through the examination process in accordance with prescribed time periods that are set by Office policy</a:t>
            </a:r>
            <a:r>
              <a:rPr lang="en-US" altLang="en-US" sz="2880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880" dirty="0" smtClean="0">
                <a:solidFill>
                  <a:srgbClr val="000000"/>
                </a:solidFill>
                <a:cs typeface="Arial" charset="0"/>
              </a:rPr>
              <a:t>Each application filing </a:t>
            </a:r>
            <a:r>
              <a:rPr lang="en-US" altLang="en-US" sz="2880" dirty="0">
                <a:solidFill>
                  <a:srgbClr val="000000"/>
                </a:solidFill>
                <a:cs typeface="Arial" charset="0"/>
              </a:rPr>
              <a:t>falls into one of </a:t>
            </a:r>
            <a:r>
              <a:rPr lang="en-US" altLang="en-US" sz="2880" dirty="0" smtClean="0">
                <a:solidFill>
                  <a:srgbClr val="000000"/>
                </a:solidFill>
                <a:cs typeface="Arial" charset="0"/>
              </a:rPr>
              <a:t>five categories, each with an associated clock</a:t>
            </a:r>
            <a:endParaRPr lang="en-US" altLang="en-US" sz="2880" dirty="0">
              <a:solidFill>
                <a:srgbClr val="000000"/>
              </a:solidFill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altLang="en-US" sz="2880" dirty="0">
                <a:solidFill>
                  <a:srgbClr val="000000"/>
                </a:solidFill>
                <a:cs typeface="Arial" charset="0"/>
              </a:rPr>
              <a:t>Each </a:t>
            </a:r>
            <a:r>
              <a:rPr lang="en-US" altLang="en-US" sz="2880" dirty="0" smtClean="0">
                <a:solidFill>
                  <a:srgbClr val="000000"/>
                </a:solidFill>
                <a:cs typeface="Arial" charset="0"/>
              </a:rPr>
              <a:t>category </a:t>
            </a:r>
            <a:r>
              <a:rPr lang="en-US" altLang="en-US" sz="2880" dirty="0">
                <a:solidFill>
                  <a:srgbClr val="000000"/>
                </a:solidFill>
                <a:cs typeface="Arial" charset="0"/>
              </a:rPr>
              <a:t>has its own “expected average days” for </a:t>
            </a:r>
            <a:r>
              <a:rPr lang="en-US" altLang="en-US" sz="2880" dirty="0" smtClean="0">
                <a:solidFill>
                  <a:srgbClr val="000000"/>
                </a:solidFill>
                <a:cs typeface="Arial" charset="0"/>
              </a:rPr>
              <a:t>completion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880" dirty="0" smtClean="0">
                <a:solidFill>
                  <a:srgbClr val="000000"/>
                </a:solidFill>
                <a:cs typeface="Arial" charset="0"/>
              </a:rPr>
              <a:t>Uses the same percentage scale as Production</a:t>
            </a:r>
            <a:endParaRPr lang="en-US" altLang="en-US" sz="2880" dirty="0">
              <a:solidFill>
                <a:srgbClr val="000000"/>
              </a:solidFill>
              <a:cs typeface="Arial" charset="0"/>
            </a:endParaRPr>
          </a:p>
          <a:p>
            <a:pPr marL="478156" lvl="1" indent="0">
              <a:buNone/>
              <a:defRPr/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61" name="Title 1"/>
          <p:cNvSpPr>
            <a:spLocks noGrp="1"/>
          </p:cNvSpPr>
          <p:nvPr>
            <p:ph type="title"/>
          </p:nvPr>
        </p:nvSpPr>
        <p:spPr>
          <a:xfrm>
            <a:off x="1158240" y="453391"/>
            <a:ext cx="9875520" cy="68961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000000"/>
                </a:solidFill>
                <a:cs typeface="Arial" charset="0"/>
              </a:rPr>
              <a:t>Workflow (Docket Management System)</a:t>
            </a:r>
          </a:p>
        </p:txBody>
      </p:sp>
    </p:spTree>
    <p:extLst>
      <p:ext uri="{BB962C8B-B14F-4D97-AF65-F5344CB8AC3E}">
        <p14:creationId xmlns:p14="http://schemas.microsoft.com/office/powerpoint/2010/main" val="30037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158240" y="1325880"/>
            <a:ext cx="9875520" cy="486156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Fewer days to action = Higher Score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Segoe UI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Segoe UI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Meeting expected average days (EAD) (par) = 100% score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Above (more days than) EAD (par) </a:t>
            </a:r>
            <a:r>
              <a:rPr lang="en-US" altLang="en-US" b="1" dirty="0" smtClean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&lt;</a:t>
            </a:r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 100%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Below (fewer days than) EAD (par) </a:t>
            </a:r>
            <a:r>
              <a:rPr lang="en-US" altLang="en-US" b="1" dirty="0" smtClean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&gt;</a:t>
            </a:r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 100%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240" y="453391"/>
            <a:ext cx="9875520" cy="87249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Docket Management Scores - General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36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89154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8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371600" indent="-27432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920240" indent="-27432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468880" indent="-27432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301752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356616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411480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466344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fld id="{9CF95B58-40F5-4B1D-AA71-2E95CE857500}" type="slidenum">
              <a:rPr lang="en-US" altLang="en-US" sz="1680">
                <a:solidFill>
                  <a:srgbClr val="898989"/>
                </a:solidFill>
                <a:ea typeface="Segoe UI" panose="020B0502040204020203" pitchFamily="34" charset="0"/>
                <a:cs typeface="Arial" panose="020B0604020202020204" pitchFamily="34" charset="0"/>
              </a:rPr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680">
              <a:solidFill>
                <a:srgbClr val="898989"/>
              </a:solidFill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6630" name="Picture 2" descr="woman putting a golf ball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480" y="1482091"/>
            <a:ext cx="2127886" cy="148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0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126978"/>
            <a:ext cx="10972800" cy="115231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Summary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0100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3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0112"/>
            <a:ext cx="12313920" cy="1420871"/>
          </a:xfrm>
        </p:spPr>
        <p:txBody>
          <a:bodyPr>
            <a:normAutofit/>
          </a:bodyPr>
          <a:lstStyle/>
          <a:p>
            <a:pPr algn="ctr"/>
            <a:r>
              <a:rPr lang="en-US" sz="4200" dirty="0" smtClean="0"/>
              <a:t>Examination </a:t>
            </a:r>
            <a:r>
              <a:rPr lang="en-US" sz="4200" dirty="0"/>
              <a:t>Time and the Production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00927"/>
            <a:ext cx="9448800" cy="1541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Andy Faile</a:t>
            </a:r>
          </a:p>
          <a:p>
            <a:pPr algn="ctr"/>
            <a:r>
              <a:rPr lang="en-US" dirty="0" smtClean="0"/>
              <a:t>Deputy Commissioner for Patent Operations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11800" y="6282907"/>
            <a:ext cx="805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Santa Clara – Duke Quality Conference September 9, 2016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108038"/>
            <a:ext cx="10972800" cy="4922521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Production</a:t>
            </a:r>
          </a:p>
          <a:p>
            <a:pPr lvl="1"/>
            <a:r>
              <a:rPr lang="en-US" dirty="0" smtClean="0"/>
              <a:t>How many office actions / period of time</a:t>
            </a:r>
          </a:p>
          <a:p>
            <a:r>
              <a:rPr lang="en-US" b="1" dirty="0"/>
              <a:t>Workflow (Docket Management)</a:t>
            </a:r>
          </a:p>
          <a:p>
            <a:pPr lvl="1"/>
            <a:r>
              <a:rPr lang="en-US" dirty="0"/>
              <a:t>Completing those actions within expected timeframe</a:t>
            </a:r>
          </a:p>
          <a:p>
            <a:r>
              <a:rPr lang="en-US" b="1" dirty="0" smtClean="0"/>
              <a:t>Quality</a:t>
            </a:r>
          </a:p>
          <a:p>
            <a:pPr lvl="1"/>
            <a:r>
              <a:rPr lang="en-US" dirty="0" smtClean="0"/>
              <a:t>Quality of those actions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26962"/>
            <a:ext cx="10972800" cy="643654"/>
          </a:xfrm>
        </p:spPr>
        <p:txBody>
          <a:bodyPr>
            <a:noAutofit/>
          </a:bodyPr>
          <a:lstStyle/>
          <a:p>
            <a:r>
              <a:rPr lang="en-US" dirty="0" smtClean="0"/>
              <a:t>What do Examiners need to balance?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Examiners’ performance rating depends on balancing all of these, and more:</a:t>
            </a:r>
          </a:p>
          <a:p>
            <a:pPr lvl="1"/>
            <a:r>
              <a:rPr lang="en-US" dirty="0" smtClean="0"/>
              <a:t>35% Productivity</a:t>
            </a:r>
          </a:p>
          <a:p>
            <a:pPr lvl="1"/>
            <a:r>
              <a:rPr lang="en-US" dirty="0" smtClean="0"/>
              <a:t>35% Quality</a:t>
            </a:r>
          </a:p>
          <a:p>
            <a:pPr lvl="1"/>
            <a:r>
              <a:rPr lang="en-US" dirty="0" smtClean="0"/>
              <a:t>20% Workflow (Docket Management)</a:t>
            </a:r>
          </a:p>
          <a:p>
            <a:pPr lvl="1"/>
            <a:r>
              <a:rPr lang="en-US" dirty="0" smtClean="0"/>
              <a:t>10% Stakeholder Interaction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Examiner Performance Appraisal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453626"/>
            <a:ext cx="10972800" cy="1152310"/>
          </a:xfrm>
        </p:spPr>
        <p:txBody>
          <a:bodyPr/>
          <a:lstStyle/>
          <a:p>
            <a:r>
              <a:rPr lang="en-US" dirty="0" smtClean="0"/>
              <a:t>Examiner Dockets have Competing Priorities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63" y="2204488"/>
            <a:ext cx="1331495" cy="13314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925" y="2204488"/>
            <a:ext cx="1331495" cy="13314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87" y="2204488"/>
            <a:ext cx="1331495" cy="13314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001" y="2204486"/>
            <a:ext cx="1331495" cy="13314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538" y="2204487"/>
            <a:ext cx="1331495" cy="13314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3471" y="3912979"/>
            <a:ext cx="694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28631" y="3912979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AMENDED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65434" y="3912979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14026" y="3912979"/>
            <a:ext cx="1489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FINAL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34256" y="3912979"/>
            <a:ext cx="1686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CORRECTIONS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87606" y="4996483"/>
            <a:ext cx="10454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Which cases to work on? How many cases? When?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27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Production System: </a:t>
            </a:r>
            <a:br>
              <a:rPr lang="en-US" dirty="0" smtClean="0"/>
            </a:br>
            <a:r>
              <a:rPr lang="en-US" dirty="0" smtClean="0"/>
              <a:t>Counts Awarded Throughout Prosecution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15F8-EB51-45BC-8392-C4EF04A55470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061573" y="2889302"/>
            <a:ext cx="1572127" cy="1481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prstClr val="black"/>
                </a:solidFill>
              </a:rPr>
              <a:t>1</a:t>
            </a:r>
            <a:r>
              <a:rPr lang="en-US" b="1" baseline="30000" dirty="0">
                <a:solidFill>
                  <a:prstClr val="black"/>
                </a:solidFill>
              </a:rPr>
              <a:t>st</a:t>
            </a:r>
            <a:r>
              <a:rPr lang="en-US" b="1" dirty="0">
                <a:solidFill>
                  <a:prstClr val="black"/>
                </a:solidFill>
              </a:rPr>
              <a:t> action </a:t>
            </a:r>
          </a:p>
          <a:p>
            <a:pPr lvl="0" algn="ctr"/>
            <a:r>
              <a:rPr lang="en-US" b="1" dirty="0">
                <a:solidFill>
                  <a:prstClr val="black"/>
                </a:solidFill>
              </a:rPr>
              <a:t>on merits:</a:t>
            </a:r>
          </a:p>
          <a:p>
            <a:pPr lvl="0" algn="ctr"/>
            <a:r>
              <a:rPr lang="en-US" b="1" dirty="0">
                <a:solidFill>
                  <a:prstClr val="black"/>
                </a:solidFill>
              </a:rPr>
              <a:t>1.25 counts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743180" y="3630675"/>
            <a:ext cx="427924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884797" y="3638697"/>
            <a:ext cx="427924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6978686" y="2804160"/>
            <a:ext cx="1128994" cy="734325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3243941" y="2889302"/>
            <a:ext cx="1572127" cy="1481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prstClr val="black"/>
                </a:solidFill>
              </a:rPr>
              <a:t>2nd non-final:</a:t>
            </a:r>
          </a:p>
          <a:p>
            <a:pPr lvl="0" algn="ctr"/>
            <a:r>
              <a:rPr lang="en-US" b="1" dirty="0">
                <a:solidFill>
                  <a:prstClr val="black"/>
                </a:solidFill>
              </a:rPr>
              <a:t>0 counts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353157" y="2889302"/>
            <a:ext cx="1572127" cy="1481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prstClr val="black"/>
                </a:solidFill>
              </a:rPr>
              <a:t>Final rejection:</a:t>
            </a:r>
          </a:p>
          <a:p>
            <a:pPr lvl="0" algn="ctr"/>
            <a:r>
              <a:rPr lang="en-US" b="1" dirty="0">
                <a:solidFill>
                  <a:prstClr val="black"/>
                </a:solidFill>
              </a:rPr>
              <a:t>0.25 counts</a:t>
            </a:r>
          </a:p>
        </p:txBody>
      </p:sp>
      <p:sp>
        <p:nvSpPr>
          <p:cNvPr id="3" name="Left Brace 2"/>
          <p:cNvSpPr/>
          <p:nvPr/>
        </p:nvSpPr>
        <p:spPr>
          <a:xfrm rot="16200000">
            <a:off x="5563638" y="646242"/>
            <a:ext cx="567733" cy="9836063"/>
          </a:xfrm>
          <a:prstGeom prst="leftBrace">
            <a:avLst>
              <a:gd name="adj1" fmla="val 41961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217408" y="1954804"/>
            <a:ext cx="2316575" cy="1481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prstClr val="black"/>
                </a:solidFill>
              </a:rPr>
              <a:t>Allowance disposal: 0.75 counts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217408" y="3683122"/>
            <a:ext cx="2316575" cy="1481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>
                <a:solidFill>
                  <a:prstClr val="black"/>
                </a:solidFill>
              </a:rPr>
              <a:t>Appeal disposal: 0.75 counts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64684" y="5817642"/>
            <a:ext cx="2037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2.0 counts</a:t>
            </a:r>
            <a:endParaRPr lang="en-US" sz="3200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6978686" y="3694176"/>
            <a:ext cx="1128994" cy="734325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74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Goals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0E96-6F24-470B-A3E8-3FF23482DF00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742740"/>
            <a:ext cx="107563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Production goals </a:t>
            </a:r>
            <a:r>
              <a:rPr lang="en-US" sz="3200" dirty="0" smtClean="0"/>
              <a:t>expected for examiners depend </a:t>
            </a:r>
            <a:r>
              <a:rPr lang="en-US" sz="3200" dirty="0"/>
              <a:t>on several factors: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/>
              <a:t>“Examining Hours” per </a:t>
            </a:r>
            <a:r>
              <a:rPr lang="en-US" sz="3200" dirty="0" smtClean="0"/>
              <a:t>accounting periods 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Every two weeks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Every quarter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Every Fiscal Year</a:t>
            </a:r>
            <a:endParaRPr lang="en-US" sz="32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Technology complexity</a:t>
            </a:r>
            <a:endParaRPr lang="en-US" sz="32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/>
              <a:t>Seniority</a:t>
            </a:r>
          </a:p>
        </p:txBody>
      </p:sp>
    </p:spTree>
    <p:extLst>
      <p:ext uri="{BB962C8B-B14F-4D97-AF65-F5344CB8AC3E}">
        <p14:creationId xmlns:p14="http://schemas.microsoft.com/office/powerpoint/2010/main" val="108887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idx="1"/>
          </p:nvPr>
        </p:nvSpPr>
        <p:spPr>
          <a:xfrm>
            <a:off x="1158240" y="1411224"/>
            <a:ext cx="4970711" cy="4861560"/>
          </a:xfrm>
          <a:solidFill>
            <a:schemeClr val="accent3">
              <a:lumMod val="20000"/>
              <a:lumOff val="80000"/>
            </a:schemeClr>
          </a:solidFill>
          <a:effectLst>
            <a:softEdge rad="63500"/>
          </a:effectLst>
        </p:spPr>
        <p:txBody>
          <a:bodyPr>
            <a:normAutofit lnSpcReduction="10000"/>
          </a:bodyPr>
          <a:lstStyle/>
          <a:p>
            <a:pPr marL="0" indent="0" algn="ctr" eaLnBrk="1" hangingPunct="1">
              <a:buNone/>
            </a:pPr>
            <a:r>
              <a:rPr lang="en-US" altLang="en-US" b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Segoe UI" panose="020B0502040204020203" pitchFamily="34" charset="0"/>
              </a:rPr>
              <a:t>I</a:t>
            </a:r>
            <a:r>
              <a:rPr lang="en-US" altLang="en-US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ncludes</a:t>
            </a:r>
            <a:r>
              <a:rPr lang="en-US" altLang="en-US" b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All major examination activities</a:t>
            </a:r>
          </a:p>
          <a:p>
            <a:pPr lvl="2" eaLnBrk="1" hangingPunct="1"/>
            <a:r>
              <a:rPr lang="en-US" altLang="en-US" dirty="0">
                <a:solidFill>
                  <a:srgbClr val="000000"/>
                </a:solidFill>
                <a:latin typeface="Segoe UI" panose="020B0502040204020203" pitchFamily="34" charset="0"/>
              </a:rPr>
              <a:t>R</a:t>
            </a:r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eviewing the application</a:t>
            </a:r>
          </a:p>
          <a:p>
            <a:pPr lvl="2"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Analyzing the claims</a:t>
            </a:r>
          </a:p>
          <a:p>
            <a:pPr lvl="2"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Searching the prior art</a:t>
            </a:r>
          </a:p>
          <a:p>
            <a:pPr lvl="2"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Considering prior art</a:t>
            </a:r>
          </a:p>
          <a:p>
            <a:pPr lvl="2"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Consulting with colleagues</a:t>
            </a:r>
          </a:p>
          <a:p>
            <a:pPr lvl="2"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Writing office actions</a:t>
            </a:r>
          </a:p>
          <a:p>
            <a:pPr lvl="2"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Addressing applicant’s responses</a:t>
            </a:r>
          </a:p>
          <a:p>
            <a:pPr lvl="1" eaLnBrk="1" hangingPunct="1"/>
            <a:endParaRPr lang="en-US" altLang="en-US" dirty="0" smtClean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title"/>
          </p:nvPr>
        </p:nvSpPr>
        <p:spPr>
          <a:xfrm>
            <a:off x="1158240" y="453391"/>
            <a:ext cx="9875520" cy="87249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Production Goals: Examining Hours</a:t>
            </a:r>
            <a:endParaRPr lang="en-US" alt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6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89154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8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371600" indent="-27432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920240" indent="-27432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468880" indent="-27432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301752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356616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411480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4663440" indent="-27432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440E2B-E312-4B7C-9694-F5C77EB4DEC1}" type="slidenum">
              <a:rPr lang="en-US" altLang="en-US" sz="144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40">
              <a:solidFill>
                <a:srgbClr val="898989"/>
              </a:solidFill>
            </a:endParaRP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6402997" y="1411224"/>
            <a:ext cx="4970711" cy="4861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>
            <a:lvl1pPr marL="411480" indent="-41148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336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821056" indent="-342900" algn="l" defTabSz="548640" rtl="0" eaLnBrk="1" latinLnBrk="0" hangingPunct="1">
              <a:spcBef>
                <a:spcPct val="20000"/>
              </a:spcBef>
              <a:buFont typeface="Arial"/>
              <a:buChar char="–"/>
              <a:defRPr sz="288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109728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514476" indent="-274320" algn="l" defTabSz="548640" rtl="0" eaLnBrk="1" latinLnBrk="0" hangingPunct="1">
              <a:spcBef>
                <a:spcPct val="20000"/>
              </a:spcBef>
              <a:buFont typeface="Arial"/>
              <a:buChar char="–"/>
              <a:defRPr sz="216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849756" indent="-274320" algn="l" defTabSz="548640" rtl="0" eaLnBrk="1" latinLnBrk="0" hangingPunct="1">
              <a:spcBef>
                <a:spcPct val="20000"/>
              </a:spcBef>
              <a:buFont typeface="Arial"/>
              <a:buChar char="»"/>
              <a:defRPr sz="216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301752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Segoe UI" panose="020B0502040204020203" pitchFamily="34" charset="0"/>
              </a:rPr>
              <a:t>E</a:t>
            </a:r>
            <a:r>
              <a:rPr lang="en-US" altLang="en-US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xcludes</a:t>
            </a:r>
            <a:r>
              <a:rPr lang="en-US" altLang="en-US" b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</a:p>
          <a:p>
            <a:pPr marL="742950" lvl="2" indent="-342900"/>
            <a:r>
              <a:rPr lang="en-US" altLang="en-US" dirty="0">
                <a:solidFill>
                  <a:srgbClr val="000000"/>
                </a:solidFill>
                <a:latin typeface="Segoe UI" panose="020B0502040204020203" pitchFamily="34" charset="0"/>
              </a:rPr>
              <a:t>L</a:t>
            </a:r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eave </a:t>
            </a:r>
            <a:r>
              <a:rPr lang="en-US" altLang="en-US" dirty="0">
                <a:solidFill>
                  <a:srgbClr val="000000"/>
                </a:solidFill>
                <a:latin typeface="Segoe UI" panose="020B0502040204020203" pitchFamily="34" charset="0"/>
              </a:rPr>
              <a:t>and </a:t>
            </a:r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holidays</a:t>
            </a:r>
          </a:p>
          <a:p>
            <a:pPr marL="742950" lvl="2" indent="-342900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Training</a:t>
            </a:r>
            <a:endParaRPr lang="en-US" alt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742950" lvl="2" indent="-342900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Staff meetings</a:t>
            </a:r>
          </a:p>
          <a:p>
            <a:pPr marL="742950" lvl="2" indent="-342900"/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Programs </a:t>
            </a:r>
            <a:r>
              <a:rPr lang="en-US" altLang="en-US" dirty="0">
                <a:solidFill>
                  <a:srgbClr val="000000"/>
                </a:solidFill>
                <a:latin typeface="Segoe UI" panose="020B0502040204020203" pitchFamily="34" charset="0"/>
              </a:rPr>
              <a:t>where examiners receive additional time </a:t>
            </a:r>
            <a:r>
              <a:rPr lang="en-US" alt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(AFCP2.0, QPIDS, etc.)</a:t>
            </a:r>
            <a:endParaRPr lang="en-US" alt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en-US" alt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altLang="en-US" dirty="0" smtClean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33527" y="1756291"/>
            <a:ext cx="9875520" cy="496454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Technology Complexity </a:t>
            </a:r>
            <a:r>
              <a:rPr lang="en-US" sz="2400" dirty="0"/>
              <a:t>of an application </a:t>
            </a:r>
            <a:r>
              <a:rPr lang="en-US" sz="2400" dirty="0" smtClean="0"/>
              <a:t>designates the amount of time the examiner is given.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b="1" dirty="0" smtClean="0"/>
              <a:t>seniority </a:t>
            </a:r>
            <a:r>
              <a:rPr lang="en-US" sz="2400" dirty="0" smtClean="0"/>
              <a:t>influences expected production; senior examiners are expected to produce more work than junior examiners.</a:t>
            </a:r>
          </a:p>
          <a:p>
            <a:r>
              <a:rPr lang="en-US" sz="2400" dirty="0" smtClean="0"/>
              <a:t>There are as many as nine different levels of seniority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Goals: Technology and Seniority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270056" y="2690069"/>
            <a:ext cx="2451697" cy="2448053"/>
            <a:chOff x="1259656" y="2690069"/>
            <a:chExt cx="2451697" cy="244805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3557" y="2690069"/>
              <a:ext cx="1483895" cy="1483895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1259656" y="4491791"/>
              <a:ext cx="24516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27.7 hours/BD</a:t>
              </a:r>
            </a:p>
            <a:p>
              <a:pPr algn="ctr"/>
              <a:r>
                <a:rPr lang="en-US" dirty="0" smtClean="0"/>
                <a:t>Satellite communication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24476" y="2950361"/>
            <a:ext cx="1535293" cy="2187761"/>
            <a:chOff x="4744139" y="2950361"/>
            <a:chExt cx="1535293" cy="218776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4036" y="2950361"/>
              <a:ext cx="935499" cy="14050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744139" y="4491791"/>
              <a:ext cx="15352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16.6 hours/BD</a:t>
              </a:r>
            </a:p>
            <a:p>
              <a:pPr algn="ctr"/>
              <a:r>
                <a:rPr lang="en-US" dirty="0" smtClean="0"/>
                <a:t>Fishing lures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34004" y="2833715"/>
            <a:ext cx="1828800" cy="2304407"/>
            <a:chOff x="8376133" y="2833715"/>
            <a:chExt cx="1828800" cy="230440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6133" y="2833715"/>
              <a:ext cx="1828800" cy="134024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439531" y="4491791"/>
              <a:ext cx="17020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25.9 hours/BD</a:t>
              </a:r>
            </a:p>
            <a:p>
              <a:pPr algn="ctr"/>
              <a:r>
                <a:rPr lang="en-US" dirty="0" smtClean="0"/>
                <a:t>Immunotherapy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802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PT-template-4-20-2015">
  <a:themeElements>
    <a:clrScheme name="USPTO Brand 1">
      <a:dk1>
        <a:sysClr val="windowText" lastClr="000000"/>
      </a:dk1>
      <a:lt1>
        <a:sysClr val="window" lastClr="FFFFFF"/>
      </a:lt1>
      <a:dk2>
        <a:srgbClr val="004C97"/>
      </a:dk2>
      <a:lt2>
        <a:srgbClr val="D9D9D6"/>
      </a:lt2>
      <a:accent1>
        <a:srgbClr val="1596D1"/>
      </a:accent1>
      <a:accent2>
        <a:srgbClr val="AC2B37"/>
      </a:accent2>
      <a:accent3>
        <a:srgbClr val="88A620"/>
      </a:accent3>
      <a:accent4>
        <a:srgbClr val="6B2F75"/>
      </a:accent4>
      <a:accent5>
        <a:srgbClr val="97B8D4"/>
      </a:accent5>
      <a:accent6>
        <a:srgbClr val="C88242"/>
      </a:accent6>
      <a:hlink>
        <a:srgbClr val="004C97"/>
      </a:hlink>
      <a:folHlink>
        <a:srgbClr val="3C1053"/>
      </a:folHlink>
    </a:clrScheme>
    <a:fontScheme name="USPTO Brand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706</Words>
  <Application>Microsoft Office PowerPoint</Application>
  <PresentationFormat>Custom</PresentationFormat>
  <Paragraphs>197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3_OPT-template-4-20-2015</vt:lpstr>
      <vt:lpstr>PowerPoint Presentation</vt:lpstr>
      <vt:lpstr>Examination Time and the Production System</vt:lpstr>
      <vt:lpstr>What do Examiners need to balance?</vt:lpstr>
      <vt:lpstr>Examiner Performance Appraisal Plan</vt:lpstr>
      <vt:lpstr>Examiner Dockets have Competing Priorities</vt:lpstr>
      <vt:lpstr>Production System:  Counts Awarded Throughout Prosecution</vt:lpstr>
      <vt:lpstr>Production Goals</vt:lpstr>
      <vt:lpstr>Production Goals: Examining Hours</vt:lpstr>
      <vt:lpstr>Production Goals: Technology and Seniority</vt:lpstr>
      <vt:lpstr>Production Goal Calculation: Expected Production Units For 100% of Goal</vt:lpstr>
      <vt:lpstr>Example:  100% Bi-Weekly Production Goal for GS-7, GS-12 and GS-14 Examiners:</vt:lpstr>
      <vt:lpstr>Examiners balance multiple priorities</vt:lpstr>
      <vt:lpstr>Workflow (Docket Management System)</vt:lpstr>
      <vt:lpstr>Docket Management Scores - General</vt:lpstr>
      <vt:lpstr>Summary</vt:lpstr>
      <vt:lpstr>PowerPoint Presentation</vt:lpstr>
    </vt:vector>
  </TitlesOfParts>
  <Company>U.S. Patent and Trademark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Examiner Time is Allocated</dc:title>
  <dc:creator>Colleen.Matthews@USPTO.GOV</dc:creator>
  <cp:lastModifiedBy>Temp</cp:lastModifiedBy>
  <cp:revision>79</cp:revision>
  <dcterms:created xsi:type="dcterms:W3CDTF">2016-08-30T18:58:58Z</dcterms:created>
  <dcterms:modified xsi:type="dcterms:W3CDTF">2016-09-08T16:59:00Z</dcterms:modified>
</cp:coreProperties>
</file>